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86" r:id="rId6"/>
    <p:sldId id="258" r:id="rId7"/>
    <p:sldId id="294" r:id="rId8"/>
    <p:sldId id="289" r:id="rId9"/>
    <p:sldId id="287" r:id="rId10"/>
    <p:sldId id="288" r:id="rId11"/>
    <p:sldId id="292" r:id="rId12"/>
    <p:sldId id="291" r:id="rId13"/>
    <p:sldId id="290"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8DF634-3859-7E74-8B23-7329E78646FA}" name="Zhang Leo" initials="ZL" userId="9a74a81a0ba7148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96" d="100"/>
          <a:sy n="96" d="100"/>
        </p:scale>
        <p:origin x="48" y="5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10/19/2021</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10/19/2021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ar.wikipedia.org/wiki/%D9%82%D9%85%D8%A9_%D8%A7%D9%84%D9%88%D9%8A%D8%A8" TargetMode="External"/><Relationship Id="rId7" Type="http://schemas.openxmlformats.org/officeDocument/2006/relationships/image" Target="../media/image6.jfif"/><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The Last Capture</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p:txBody>
          <a:bodyPr/>
          <a:lstStyle/>
          <a:p>
            <a:pPr marL="0" indent="0">
              <a:buNone/>
            </a:pPr>
            <a:r>
              <a:rPr lang="en-US" dirty="0"/>
              <a:t>Presentation 1</a:t>
            </a:r>
          </a:p>
        </p:txBody>
      </p:sp>
      <p:sp>
        <p:nvSpPr>
          <p:cNvPr id="4" name="TextBox 3">
            <a:extLst>
              <a:ext uri="{FF2B5EF4-FFF2-40B4-BE49-F238E27FC236}">
                <a16:creationId xmlns:a16="http://schemas.microsoft.com/office/drawing/2014/main" id="{A6441FF4-F0C3-43BA-AE67-F804144A858B}"/>
              </a:ext>
            </a:extLst>
          </p:cNvPr>
          <p:cNvSpPr txBox="1"/>
          <p:nvPr/>
        </p:nvSpPr>
        <p:spPr>
          <a:xfrm>
            <a:off x="754348" y="5778117"/>
            <a:ext cx="4014280" cy="369332"/>
          </a:xfrm>
          <a:prstGeom prst="rect">
            <a:avLst/>
          </a:prstGeom>
          <a:noFill/>
        </p:spPr>
        <p:txBody>
          <a:bodyPr wrap="square" rtlCol="0">
            <a:spAutoFit/>
          </a:bodyPr>
          <a:lstStyle/>
          <a:p>
            <a:r>
              <a:rPr lang="en-US" dirty="0">
                <a:solidFill>
                  <a:schemeClr val="bg1"/>
                </a:solidFill>
              </a:rPr>
              <a:t>Team: Yibai Zhang &amp; Vasco </a:t>
            </a:r>
            <a:r>
              <a:rPr lang="en-US" dirty="0" err="1">
                <a:solidFill>
                  <a:schemeClr val="bg1"/>
                </a:solidFill>
              </a:rPr>
              <a:t>Pauthier</a:t>
            </a:r>
            <a:endParaRPr lang="en-GB"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8597E29B-1920-4C7D-8391-93A855533BB6}"/>
              </a:ext>
            </a:extLst>
          </p:cNvPr>
          <p:cNvPicPr>
            <a:picLocks noChangeAspect="1"/>
          </p:cNvPicPr>
          <p:nvPr/>
        </p:nvPicPr>
        <p:blipFill>
          <a:blip r:embed="rId2"/>
          <a:stretch>
            <a:fillRect/>
          </a:stretch>
        </p:blipFill>
        <p:spPr>
          <a:xfrm>
            <a:off x="8561403" y="5778117"/>
            <a:ext cx="3029106" cy="520727"/>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ABDD-AE9F-4F79-B225-C4C182AB7ACF}"/>
              </a:ext>
            </a:extLst>
          </p:cNvPr>
          <p:cNvSpPr>
            <a:spLocks noGrp="1"/>
          </p:cNvSpPr>
          <p:nvPr>
            <p:ph type="title"/>
          </p:nvPr>
        </p:nvSpPr>
        <p:spPr/>
        <p:txBody>
          <a:bodyPr/>
          <a:lstStyle/>
          <a:p>
            <a:r>
              <a:rPr lang="en-US" dirty="0"/>
              <a:t>Gameplay Mechanics</a:t>
            </a:r>
            <a:endParaRPr lang="en-GB" dirty="0"/>
          </a:p>
        </p:txBody>
      </p:sp>
      <p:sp>
        <p:nvSpPr>
          <p:cNvPr id="3" name="Slide Number Placeholder 2">
            <a:extLst>
              <a:ext uri="{FF2B5EF4-FFF2-40B4-BE49-F238E27FC236}">
                <a16:creationId xmlns:a16="http://schemas.microsoft.com/office/drawing/2014/main" id="{4195350C-E7C9-4B7B-9310-D265D55101BE}"/>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BEA9ABC8-5CE3-4153-A795-6108B994FB56}"/>
              </a:ext>
            </a:extLst>
          </p:cNvPr>
          <p:cNvSpPr>
            <a:spLocks noGrp="1"/>
          </p:cNvSpPr>
          <p:nvPr>
            <p:ph type="body" sz="quarter" idx="13"/>
          </p:nvPr>
        </p:nvSpPr>
        <p:spPr/>
        <p:txBody>
          <a:bodyPr/>
          <a:lstStyle/>
          <a:p>
            <a:r>
              <a:rPr lang="en-US" dirty="0"/>
              <a:t>Search &amp; find – the battery, rooms, </a:t>
            </a:r>
            <a:r>
              <a:rPr lang="en-US" dirty="0" err="1"/>
              <a:t>etc</a:t>
            </a:r>
            <a:r>
              <a:rPr lang="en-US" dirty="0"/>
              <a:t>…</a:t>
            </a:r>
          </a:p>
          <a:p>
            <a:r>
              <a:rPr lang="en-US" dirty="0"/>
              <a:t> Puzzle solving, use the right combination to unlock door, note reading, </a:t>
            </a:r>
            <a:r>
              <a:rPr lang="en-US" dirty="0" err="1"/>
              <a:t>etc</a:t>
            </a:r>
            <a:r>
              <a:rPr lang="en-US" dirty="0"/>
              <a:t>…</a:t>
            </a:r>
          </a:p>
          <a:p>
            <a:r>
              <a:rPr lang="en-US" dirty="0"/>
              <a:t>Robot chasing, fire spreading, player escape, electrocuted and burned on touch.</a:t>
            </a:r>
          </a:p>
        </p:txBody>
      </p:sp>
    </p:spTree>
    <p:extLst>
      <p:ext uri="{BB962C8B-B14F-4D97-AF65-F5344CB8AC3E}">
        <p14:creationId xmlns:p14="http://schemas.microsoft.com/office/powerpoint/2010/main" val="396520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4082349" y="3014732"/>
            <a:ext cx="7902128" cy="1362716"/>
          </a:xfrm>
        </p:spPr>
        <p:txBody>
          <a:bodyPr/>
          <a:lstStyle/>
          <a:p>
            <a:r>
              <a:rPr lang="en-US" dirty="0"/>
              <a:t>Thanks for watching!</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865F-05F8-4F93-A471-437A5C1C07E5}"/>
              </a:ext>
            </a:extLst>
          </p:cNvPr>
          <p:cNvSpPr>
            <a:spLocks noGrp="1"/>
          </p:cNvSpPr>
          <p:nvPr>
            <p:ph type="title"/>
          </p:nvPr>
        </p:nvSpPr>
        <p:spPr/>
        <p:txBody>
          <a:bodyPr/>
          <a:lstStyle/>
          <a:p>
            <a:r>
              <a:rPr lang="en-US" dirty="0"/>
              <a:t>Client – Web Summit</a:t>
            </a:r>
            <a:endParaRPr lang="en-GB" dirty="0"/>
          </a:p>
        </p:txBody>
      </p:sp>
      <p:sp>
        <p:nvSpPr>
          <p:cNvPr id="3" name="Slide Number Placeholder 2">
            <a:extLst>
              <a:ext uri="{FF2B5EF4-FFF2-40B4-BE49-F238E27FC236}">
                <a16:creationId xmlns:a16="http://schemas.microsoft.com/office/drawing/2014/main" id="{5D189C62-5B3B-4A8C-8752-B9A5398F6083}"/>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83C3B2B1-C91C-4275-8C85-CDBFEBF09D39}"/>
              </a:ext>
            </a:extLst>
          </p:cNvPr>
          <p:cNvSpPr>
            <a:spLocks noGrp="1"/>
          </p:cNvSpPr>
          <p:nvPr>
            <p:ph type="body" sz="quarter" idx="13"/>
          </p:nvPr>
        </p:nvSpPr>
        <p:spPr>
          <a:xfrm>
            <a:off x="366679" y="1177913"/>
            <a:ext cx="6718300" cy="676827"/>
          </a:xfrm>
        </p:spPr>
        <p:txBody>
          <a:bodyPr/>
          <a:lstStyle/>
          <a:p>
            <a:r>
              <a:rPr lang="en-US" dirty="0"/>
              <a:t>Web Summit is an annual technology conference held in Lisbon, Portugal, considered the largest tech event in the world.</a:t>
            </a:r>
            <a:endParaRPr lang="en-GB" dirty="0"/>
          </a:p>
        </p:txBody>
      </p:sp>
      <p:pic>
        <p:nvPicPr>
          <p:cNvPr id="6" name="Picture 5" descr="Icon&#10;&#10;Description automatically generated">
            <a:extLst>
              <a:ext uri="{FF2B5EF4-FFF2-40B4-BE49-F238E27FC236}">
                <a16:creationId xmlns:a16="http://schemas.microsoft.com/office/drawing/2014/main" id="{3A42215B-BAB6-4F30-8C0C-FFEE68A195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81993" y="76289"/>
            <a:ext cx="4173407" cy="2004333"/>
          </a:xfrm>
          <a:prstGeom prst="rect">
            <a:avLst/>
          </a:prstGeom>
        </p:spPr>
      </p:pic>
      <p:pic>
        <p:nvPicPr>
          <p:cNvPr id="13" name="Picture 12" descr="A picture containing person, indoor, person, ceiling&#10;&#10;Description automatically generated">
            <a:extLst>
              <a:ext uri="{FF2B5EF4-FFF2-40B4-BE49-F238E27FC236}">
                <a16:creationId xmlns:a16="http://schemas.microsoft.com/office/drawing/2014/main" id="{0A519B01-6274-42D7-91CF-E15FE38AE06C}"/>
              </a:ext>
            </a:extLst>
          </p:cNvPr>
          <p:cNvPicPr>
            <a:picLocks noChangeAspect="1"/>
          </p:cNvPicPr>
          <p:nvPr/>
        </p:nvPicPr>
        <p:blipFill>
          <a:blip r:embed="rId4"/>
          <a:stretch>
            <a:fillRect/>
          </a:stretch>
        </p:blipFill>
        <p:spPr>
          <a:xfrm>
            <a:off x="6051550" y="4324646"/>
            <a:ext cx="4532208" cy="2266105"/>
          </a:xfrm>
          <a:prstGeom prst="rect">
            <a:avLst/>
          </a:prstGeom>
        </p:spPr>
      </p:pic>
      <p:pic>
        <p:nvPicPr>
          <p:cNvPr id="17" name="Picture 16" descr="A picture containing person&#10;&#10;Description automatically generated">
            <a:extLst>
              <a:ext uri="{FF2B5EF4-FFF2-40B4-BE49-F238E27FC236}">
                <a16:creationId xmlns:a16="http://schemas.microsoft.com/office/drawing/2014/main" id="{3B74FEFF-3637-42FA-8818-62AF7FCC34CB}"/>
              </a:ext>
            </a:extLst>
          </p:cNvPr>
          <p:cNvPicPr>
            <a:picLocks noChangeAspect="1"/>
          </p:cNvPicPr>
          <p:nvPr/>
        </p:nvPicPr>
        <p:blipFill>
          <a:blip r:embed="rId5"/>
          <a:stretch>
            <a:fillRect/>
          </a:stretch>
        </p:blipFill>
        <p:spPr>
          <a:xfrm rot="20118320">
            <a:off x="5327802" y="2594985"/>
            <a:ext cx="2965915" cy="1976782"/>
          </a:xfrm>
          <a:prstGeom prst="rect">
            <a:avLst/>
          </a:prstGeom>
        </p:spPr>
      </p:pic>
      <p:pic>
        <p:nvPicPr>
          <p:cNvPr id="11" name="Picture 10" descr="A person standing in front of a wall with a sign on it&#10;&#10;Description automatically generated with low confidence">
            <a:extLst>
              <a:ext uri="{FF2B5EF4-FFF2-40B4-BE49-F238E27FC236}">
                <a16:creationId xmlns:a16="http://schemas.microsoft.com/office/drawing/2014/main" id="{191DDDA1-1998-4EDA-9E1F-741EF78A8880}"/>
              </a:ext>
            </a:extLst>
          </p:cNvPr>
          <p:cNvPicPr>
            <a:picLocks noChangeAspect="1"/>
          </p:cNvPicPr>
          <p:nvPr/>
        </p:nvPicPr>
        <p:blipFill>
          <a:blip r:embed="rId6"/>
          <a:stretch>
            <a:fillRect/>
          </a:stretch>
        </p:blipFill>
        <p:spPr>
          <a:xfrm>
            <a:off x="8642431" y="2547258"/>
            <a:ext cx="3342989" cy="1880431"/>
          </a:xfrm>
          <a:prstGeom prst="rect">
            <a:avLst/>
          </a:prstGeom>
        </p:spPr>
      </p:pic>
      <p:pic>
        <p:nvPicPr>
          <p:cNvPr id="9" name="Picture 8" descr="A person standing next to a person in a garment&#10;&#10;Description automatically generated with medium confidence">
            <a:extLst>
              <a:ext uri="{FF2B5EF4-FFF2-40B4-BE49-F238E27FC236}">
                <a16:creationId xmlns:a16="http://schemas.microsoft.com/office/drawing/2014/main" id="{A0BA80FD-A3B1-4E21-B13A-C3560A10EA2F}"/>
              </a:ext>
            </a:extLst>
          </p:cNvPr>
          <p:cNvPicPr>
            <a:picLocks noChangeAspect="1"/>
          </p:cNvPicPr>
          <p:nvPr/>
        </p:nvPicPr>
        <p:blipFill>
          <a:blip r:embed="rId7"/>
          <a:stretch>
            <a:fillRect/>
          </a:stretch>
        </p:blipFill>
        <p:spPr>
          <a:xfrm>
            <a:off x="355698" y="2341788"/>
            <a:ext cx="5364126" cy="3746508"/>
          </a:xfrm>
          <a:prstGeom prst="rect">
            <a:avLst/>
          </a:prstGeom>
        </p:spPr>
      </p:pic>
    </p:spTree>
    <p:extLst>
      <p:ext uri="{BB962C8B-B14F-4D97-AF65-F5344CB8AC3E}">
        <p14:creationId xmlns:p14="http://schemas.microsoft.com/office/powerpoint/2010/main" val="322928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US" dirty="0"/>
              <a:t>Project Visual Research</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12" name="Picture 11" descr="An empty office with desks&#10;&#10;Description automatically generated with low confidence">
            <a:extLst>
              <a:ext uri="{FF2B5EF4-FFF2-40B4-BE49-F238E27FC236}">
                <a16:creationId xmlns:a16="http://schemas.microsoft.com/office/drawing/2014/main" id="{BD45EE56-45AF-4CAB-BDA7-35896E85E592}"/>
              </a:ext>
            </a:extLst>
          </p:cNvPr>
          <p:cNvPicPr>
            <a:picLocks noChangeAspect="1"/>
          </p:cNvPicPr>
          <p:nvPr/>
        </p:nvPicPr>
        <p:blipFill>
          <a:blip r:embed="rId2"/>
          <a:stretch>
            <a:fillRect/>
          </a:stretch>
        </p:blipFill>
        <p:spPr>
          <a:xfrm>
            <a:off x="4647932" y="1686448"/>
            <a:ext cx="7459762" cy="46623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1" name="TextBox 20">
            <a:extLst>
              <a:ext uri="{FF2B5EF4-FFF2-40B4-BE49-F238E27FC236}">
                <a16:creationId xmlns:a16="http://schemas.microsoft.com/office/drawing/2014/main" id="{EA41AC71-148D-46A1-9B7B-B1E537A7DBB7}"/>
              </a:ext>
            </a:extLst>
          </p:cNvPr>
          <p:cNvSpPr txBox="1"/>
          <p:nvPr/>
        </p:nvSpPr>
        <p:spPr>
          <a:xfrm>
            <a:off x="3623523" y="1167744"/>
            <a:ext cx="2274982" cy="369332"/>
          </a:xfrm>
          <a:prstGeom prst="rect">
            <a:avLst/>
          </a:prstGeom>
          <a:noFill/>
        </p:spPr>
        <p:txBody>
          <a:bodyPr wrap="none" rtlCol="0">
            <a:spAutoFit/>
          </a:bodyPr>
          <a:lstStyle/>
          <a:p>
            <a:r>
              <a:rPr lang="en-US" dirty="0">
                <a:solidFill>
                  <a:schemeClr val="bg1"/>
                </a:solidFill>
              </a:rPr>
              <a:t>The Stanley Parable</a:t>
            </a:r>
            <a:endParaRPr lang="en-GB" dirty="0">
              <a:solidFill>
                <a:schemeClr val="bg1"/>
              </a:solidFill>
            </a:endParaRPr>
          </a:p>
        </p:txBody>
      </p:sp>
      <p:pic>
        <p:nvPicPr>
          <p:cNvPr id="23" name="Picture 22" descr="A picture containing text, wall, floor, indoor&#10;&#10;Description automatically generated">
            <a:extLst>
              <a:ext uri="{FF2B5EF4-FFF2-40B4-BE49-F238E27FC236}">
                <a16:creationId xmlns:a16="http://schemas.microsoft.com/office/drawing/2014/main" id="{F1330E16-F76F-4A4A-9C63-D4A25A4FFFAF}"/>
              </a:ext>
            </a:extLst>
          </p:cNvPr>
          <p:cNvPicPr>
            <a:picLocks noChangeAspect="1"/>
          </p:cNvPicPr>
          <p:nvPr/>
        </p:nvPicPr>
        <p:blipFill>
          <a:blip r:embed="rId3"/>
          <a:stretch>
            <a:fillRect/>
          </a:stretch>
        </p:blipFill>
        <p:spPr>
          <a:xfrm>
            <a:off x="435767" y="4166996"/>
            <a:ext cx="3885934" cy="2181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descr="A picture containing ceiling, floor, indoor, wall&#10;&#10;Description automatically generated">
            <a:extLst>
              <a:ext uri="{FF2B5EF4-FFF2-40B4-BE49-F238E27FC236}">
                <a16:creationId xmlns:a16="http://schemas.microsoft.com/office/drawing/2014/main" id="{35417F89-23DE-41B7-95A5-DD1B20DFDF8E}"/>
              </a:ext>
            </a:extLst>
          </p:cNvPr>
          <p:cNvPicPr>
            <a:picLocks noChangeAspect="1"/>
          </p:cNvPicPr>
          <p:nvPr/>
        </p:nvPicPr>
        <p:blipFill>
          <a:blip r:embed="rId4"/>
          <a:stretch>
            <a:fillRect/>
          </a:stretch>
        </p:blipFill>
        <p:spPr>
          <a:xfrm>
            <a:off x="444500" y="1686448"/>
            <a:ext cx="3877201" cy="2181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93491-7D2D-4E3A-9113-791CD77F53BB}"/>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pic>
        <p:nvPicPr>
          <p:cNvPr id="5" name="Picture 4">
            <a:extLst>
              <a:ext uri="{FF2B5EF4-FFF2-40B4-BE49-F238E27FC236}">
                <a16:creationId xmlns:a16="http://schemas.microsoft.com/office/drawing/2014/main" id="{2592F5FA-B419-4D08-AA04-1DE26296BA57}"/>
              </a:ext>
            </a:extLst>
          </p:cNvPr>
          <p:cNvPicPr>
            <a:picLocks noChangeAspect="1"/>
          </p:cNvPicPr>
          <p:nvPr/>
        </p:nvPicPr>
        <p:blipFill>
          <a:blip r:embed="rId2"/>
          <a:stretch>
            <a:fillRect/>
          </a:stretch>
        </p:blipFill>
        <p:spPr>
          <a:xfrm>
            <a:off x="926217" y="1447352"/>
            <a:ext cx="3262008" cy="2445914"/>
          </a:xfrm>
          <a:prstGeom prst="rect">
            <a:avLst/>
          </a:prstGeom>
        </p:spPr>
      </p:pic>
      <p:pic>
        <p:nvPicPr>
          <p:cNvPr id="6" name="Picture 5" descr="A picture containing indoor, floor, tiled, tile&#10;&#10;Description automatically generated">
            <a:extLst>
              <a:ext uri="{FF2B5EF4-FFF2-40B4-BE49-F238E27FC236}">
                <a16:creationId xmlns:a16="http://schemas.microsoft.com/office/drawing/2014/main" id="{F65DD927-F154-4198-B3BB-15FE7EC8112E}"/>
              </a:ext>
            </a:extLst>
          </p:cNvPr>
          <p:cNvPicPr>
            <a:picLocks noChangeAspect="1"/>
          </p:cNvPicPr>
          <p:nvPr/>
        </p:nvPicPr>
        <p:blipFill>
          <a:blip r:embed="rId3"/>
          <a:stretch>
            <a:fillRect/>
          </a:stretch>
        </p:blipFill>
        <p:spPr>
          <a:xfrm>
            <a:off x="722929" y="4556218"/>
            <a:ext cx="3330027" cy="1864151"/>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F400FA6A-EBCA-44F2-B635-2FBFB0320F88}"/>
              </a:ext>
            </a:extLst>
          </p:cNvPr>
          <p:cNvPicPr>
            <a:picLocks noChangeAspect="1"/>
          </p:cNvPicPr>
          <p:nvPr/>
        </p:nvPicPr>
        <p:blipFill>
          <a:blip r:embed="rId4"/>
          <a:stretch>
            <a:fillRect/>
          </a:stretch>
        </p:blipFill>
        <p:spPr>
          <a:xfrm>
            <a:off x="4485082" y="1448362"/>
            <a:ext cx="4341148" cy="2444904"/>
          </a:xfrm>
          <a:prstGeom prst="rect">
            <a:avLst/>
          </a:prstGeom>
        </p:spPr>
      </p:pic>
      <p:pic>
        <p:nvPicPr>
          <p:cNvPr id="8" name="Picture 7" descr="A picture containing indoor, wall, red&#10;&#10;Description automatically generated">
            <a:extLst>
              <a:ext uri="{FF2B5EF4-FFF2-40B4-BE49-F238E27FC236}">
                <a16:creationId xmlns:a16="http://schemas.microsoft.com/office/drawing/2014/main" id="{E9AEE2DA-D9E1-431F-A7B8-A7C3D1B06D51}"/>
              </a:ext>
            </a:extLst>
          </p:cNvPr>
          <p:cNvPicPr>
            <a:picLocks noChangeAspect="1"/>
          </p:cNvPicPr>
          <p:nvPr/>
        </p:nvPicPr>
        <p:blipFill>
          <a:blip r:embed="rId5"/>
          <a:stretch>
            <a:fillRect/>
          </a:stretch>
        </p:blipFill>
        <p:spPr>
          <a:xfrm>
            <a:off x="7994672" y="4440280"/>
            <a:ext cx="3657600" cy="2057358"/>
          </a:xfrm>
          <a:prstGeom prst="rect">
            <a:avLst/>
          </a:prstGeom>
        </p:spPr>
      </p:pic>
      <p:sp>
        <p:nvSpPr>
          <p:cNvPr id="9" name="TextBox 8">
            <a:extLst>
              <a:ext uri="{FF2B5EF4-FFF2-40B4-BE49-F238E27FC236}">
                <a16:creationId xmlns:a16="http://schemas.microsoft.com/office/drawing/2014/main" id="{E7FFA998-4181-491C-B55F-8E7C36874973}"/>
              </a:ext>
            </a:extLst>
          </p:cNvPr>
          <p:cNvSpPr txBox="1"/>
          <p:nvPr/>
        </p:nvSpPr>
        <p:spPr>
          <a:xfrm>
            <a:off x="3698347" y="4070905"/>
            <a:ext cx="787395" cy="369332"/>
          </a:xfrm>
          <a:prstGeom prst="rect">
            <a:avLst/>
          </a:prstGeom>
          <a:noFill/>
        </p:spPr>
        <p:txBody>
          <a:bodyPr wrap="none" rtlCol="0">
            <a:spAutoFit/>
          </a:bodyPr>
          <a:lstStyle/>
          <a:p>
            <a:r>
              <a:rPr lang="en-US" dirty="0">
                <a:solidFill>
                  <a:schemeClr val="bg1"/>
                </a:solidFill>
              </a:rPr>
              <a:t>Portal</a:t>
            </a:r>
          </a:p>
        </p:txBody>
      </p:sp>
      <p:sp>
        <p:nvSpPr>
          <p:cNvPr id="10" name="TextBox 9">
            <a:extLst>
              <a:ext uri="{FF2B5EF4-FFF2-40B4-BE49-F238E27FC236}">
                <a16:creationId xmlns:a16="http://schemas.microsoft.com/office/drawing/2014/main" id="{1BE9439F-B71D-4C28-8033-BDF8446432FE}"/>
              </a:ext>
            </a:extLst>
          </p:cNvPr>
          <p:cNvSpPr txBox="1"/>
          <p:nvPr/>
        </p:nvSpPr>
        <p:spPr>
          <a:xfrm>
            <a:off x="3448924" y="876906"/>
            <a:ext cx="1813317" cy="369332"/>
          </a:xfrm>
          <a:prstGeom prst="rect">
            <a:avLst/>
          </a:prstGeom>
          <a:noFill/>
        </p:spPr>
        <p:txBody>
          <a:bodyPr wrap="none" rtlCol="0">
            <a:spAutoFit/>
          </a:bodyPr>
          <a:lstStyle/>
          <a:p>
            <a:r>
              <a:rPr lang="en-US" dirty="0">
                <a:solidFill>
                  <a:schemeClr val="bg1"/>
                </a:solidFill>
              </a:rPr>
              <a:t>Human Fall Flat</a:t>
            </a:r>
            <a:endParaRPr lang="en-GB" dirty="0">
              <a:solidFill>
                <a:schemeClr val="bg1"/>
              </a:solidFill>
            </a:endParaRPr>
          </a:p>
        </p:txBody>
      </p:sp>
      <p:pic>
        <p:nvPicPr>
          <p:cNvPr id="14" name="Picture 13" descr="A room with a table and chairs&#10;&#10;Description automatically generated with low confidence">
            <a:extLst>
              <a:ext uri="{FF2B5EF4-FFF2-40B4-BE49-F238E27FC236}">
                <a16:creationId xmlns:a16="http://schemas.microsoft.com/office/drawing/2014/main" id="{0BFC9526-2BE5-4CDE-90FE-A44230F6893E}"/>
              </a:ext>
            </a:extLst>
          </p:cNvPr>
          <p:cNvPicPr>
            <a:picLocks noChangeAspect="1"/>
          </p:cNvPicPr>
          <p:nvPr/>
        </p:nvPicPr>
        <p:blipFill>
          <a:blip r:embed="rId6"/>
          <a:stretch>
            <a:fillRect/>
          </a:stretch>
        </p:blipFill>
        <p:spPr>
          <a:xfrm>
            <a:off x="4246291" y="4497925"/>
            <a:ext cx="3555045" cy="1999712"/>
          </a:xfrm>
          <a:prstGeom prst="rect">
            <a:avLst/>
          </a:prstGeom>
        </p:spPr>
      </p:pic>
      <p:sp>
        <p:nvSpPr>
          <p:cNvPr id="15" name="TextBox 14">
            <a:extLst>
              <a:ext uri="{FF2B5EF4-FFF2-40B4-BE49-F238E27FC236}">
                <a16:creationId xmlns:a16="http://schemas.microsoft.com/office/drawing/2014/main" id="{583731EB-557F-4D01-9DCA-706CCA650891}"/>
              </a:ext>
            </a:extLst>
          </p:cNvPr>
          <p:cNvSpPr txBox="1"/>
          <p:nvPr/>
        </p:nvSpPr>
        <p:spPr>
          <a:xfrm>
            <a:off x="9727660" y="3982107"/>
            <a:ext cx="1120820" cy="369332"/>
          </a:xfrm>
          <a:prstGeom prst="rect">
            <a:avLst/>
          </a:prstGeom>
          <a:noFill/>
        </p:spPr>
        <p:txBody>
          <a:bodyPr wrap="none" rtlCol="0">
            <a:spAutoFit/>
          </a:bodyPr>
          <a:lstStyle/>
          <a:p>
            <a:r>
              <a:rPr lang="en-US" dirty="0">
                <a:solidFill>
                  <a:schemeClr val="bg1"/>
                </a:solidFill>
              </a:rPr>
              <a:t>Superhot</a:t>
            </a:r>
            <a:endParaRPr lang="en-GB" dirty="0">
              <a:solidFill>
                <a:schemeClr val="bg1"/>
              </a:solidFill>
            </a:endParaRPr>
          </a:p>
        </p:txBody>
      </p:sp>
    </p:spTree>
    <p:extLst>
      <p:ext uri="{BB962C8B-B14F-4D97-AF65-F5344CB8AC3E}">
        <p14:creationId xmlns:p14="http://schemas.microsoft.com/office/powerpoint/2010/main" val="111698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FA162-89F4-4946-9CE1-833102E88494}"/>
              </a:ext>
            </a:extLst>
          </p:cNvPr>
          <p:cNvSpPr>
            <a:spLocks noGrp="1"/>
          </p:cNvSpPr>
          <p:nvPr>
            <p:ph type="title"/>
          </p:nvPr>
        </p:nvSpPr>
        <p:spPr>
          <a:xfrm>
            <a:off x="673682" y="2634014"/>
            <a:ext cx="11214100" cy="535531"/>
          </a:xfrm>
        </p:spPr>
        <p:txBody>
          <a:bodyPr/>
          <a:lstStyle/>
          <a:p>
            <a:r>
              <a:rPr lang="en-US" dirty="0"/>
              <a:t>Story</a:t>
            </a:r>
            <a:endParaRPr lang="en-GB" dirty="0"/>
          </a:p>
        </p:txBody>
      </p:sp>
      <p:sp>
        <p:nvSpPr>
          <p:cNvPr id="3" name="Slide Number Placeholder 2">
            <a:extLst>
              <a:ext uri="{FF2B5EF4-FFF2-40B4-BE49-F238E27FC236}">
                <a16:creationId xmlns:a16="http://schemas.microsoft.com/office/drawing/2014/main" id="{96C4C12D-56F3-4C20-961B-8041EB9D2C88}"/>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Text Placeholder 3">
            <a:extLst>
              <a:ext uri="{FF2B5EF4-FFF2-40B4-BE49-F238E27FC236}">
                <a16:creationId xmlns:a16="http://schemas.microsoft.com/office/drawing/2014/main" id="{C04DF1C8-CDA5-4DFE-B461-FB7971F23735}"/>
              </a:ext>
            </a:extLst>
          </p:cNvPr>
          <p:cNvSpPr>
            <a:spLocks noGrp="1"/>
          </p:cNvSpPr>
          <p:nvPr>
            <p:ph type="body" sz="quarter" idx="13"/>
          </p:nvPr>
        </p:nvSpPr>
        <p:spPr>
          <a:xfrm>
            <a:off x="444499" y="1625386"/>
            <a:ext cx="8399353" cy="796728"/>
          </a:xfrm>
        </p:spPr>
        <p:txBody>
          <a:bodyPr/>
          <a:lstStyle/>
          <a:p>
            <a:r>
              <a:rPr lang="en-US" dirty="0"/>
              <a:t>Reporter (main character, player control)</a:t>
            </a:r>
          </a:p>
          <a:p>
            <a:r>
              <a:rPr lang="en-US" dirty="0"/>
              <a:t>Newly developed AI Robot Prototype (enemy, chaser, malfunction ---&gt; friend, protector)</a:t>
            </a:r>
            <a:endParaRPr lang="en-GB" dirty="0"/>
          </a:p>
        </p:txBody>
      </p:sp>
      <p:sp>
        <p:nvSpPr>
          <p:cNvPr id="5" name="Title 1">
            <a:extLst>
              <a:ext uri="{FF2B5EF4-FFF2-40B4-BE49-F238E27FC236}">
                <a16:creationId xmlns:a16="http://schemas.microsoft.com/office/drawing/2014/main" id="{F505732C-9641-4058-B81D-816AE5E5AA3D}"/>
              </a:ext>
            </a:extLst>
          </p:cNvPr>
          <p:cNvSpPr txBox="1">
            <a:spLocks/>
          </p:cNvSpPr>
          <p:nvPr/>
        </p:nvSpPr>
        <p:spPr>
          <a:xfrm>
            <a:off x="596900" y="6953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dirty="0"/>
              <a:t>Character</a:t>
            </a:r>
          </a:p>
        </p:txBody>
      </p:sp>
      <p:sp>
        <p:nvSpPr>
          <p:cNvPr id="7" name="Text Placeholder 3">
            <a:extLst>
              <a:ext uri="{FF2B5EF4-FFF2-40B4-BE49-F238E27FC236}">
                <a16:creationId xmlns:a16="http://schemas.microsoft.com/office/drawing/2014/main" id="{C014F7E2-FB5B-4885-9030-BF0725F101BA}"/>
              </a:ext>
            </a:extLst>
          </p:cNvPr>
          <p:cNvSpPr txBox="1">
            <a:spLocks/>
          </p:cNvSpPr>
          <p:nvPr/>
        </p:nvSpPr>
        <p:spPr>
          <a:xfrm>
            <a:off x="444498" y="3381444"/>
            <a:ext cx="8399353" cy="95709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A reporter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late for the web summit convention. He needs to solve puzzles as fast as possible and so he can get to the convention. During his attempt at escape, he will be confronted to an evil robot.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9799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615B-87C6-4AE0-A60D-A973AFF5414A}"/>
              </a:ext>
            </a:extLst>
          </p:cNvPr>
          <p:cNvSpPr>
            <a:spLocks noGrp="1"/>
          </p:cNvSpPr>
          <p:nvPr>
            <p:ph type="title"/>
          </p:nvPr>
        </p:nvSpPr>
        <p:spPr/>
        <p:txBody>
          <a:bodyPr/>
          <a:lstStyle/>
          <a:p>
            <a:r>
              <a:rPr lang="en-US" dirty="0"/>
              <a:t>Map Sketch Idea 1 &amp; 2</a:t>
            </a:r>
            <a:endParaRPr lang="en-GB" dirty="0"/>
          </a:p>
        </p:txBody>
      </p:sp>
      <p:sp>
        <p:nvSpPr>
          <p:cNvPr id="3" name="Slide Number Placeholder 2">
            <a:extLst>
              <a:ext uri="{FF2B5EF4-FFF2-40B4-BE49-F238E27FC236}">
                <a16:creationId xmlns:a16="http://schemas.microsoft.com/office/drawing/2014/main" id="{B0659744-CE48-488B-BB6B-AA82DF8BFDE5}"/>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pic>
        <p:nvPicPr>
          <p:cNvPr id="6" name="Picture 5" descr="A picture containing diagram&#10;&#10;Description automatically generated">
            <a:extLst>
              <a:ext uri="{FF2B5EF4-FFF2-40B4-BE49-F238E27FC236}">
                <a16:creationId xmlns:a16="http://schemas.microsoft.com/office/drawing/2014/main" id="{C3023872-CBB7-4998-9A7D-A53CE080DCEB}"/>
              </a:ext>
            </a:extLst>
          </p:cNvPr>
          <p:cNvPicPr>
            <a:picLocks noChangeAspect="1"/>
          </p:cNvPicPr>
          <p:nvPr/>
        </p:nvPicPr>
        <p:blipFill rotWithShape="1">
          <a:blip r:embed="rId2"/>
          <a:srcRect l="25541" t="7416" r="24095" b="-127"/>
          <a:stretch/>
        </p:blipFill>
        <p:spPr>
          <a:xfrm>
            <a:off x="756534" y="1348819"/>
            <a:ext cx="4065894" cy="4907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Diagram&#10;&#10;Description automatically generated">
            <a:extLst>
              <a:ext uri="{FF2B5EF4-FFF2-40B4-BE49-F238E27FC236}">
                <a16:creationId xmlns:a16="http://schemas.microsoft.com/office/drawing/2014/main" id="{CACBE13D-A23E-4337-BEAC-119E012DB1B3}"/>
              </a:ext>
            </a:extLst>
          </p:cNvPr>
          <p:cNvPicPr>
            <a:picLocks noChangeAspect="1"/>
          </p:cNvPicPr>
          <p:nvPr/>
        </p:nvPicPr>
        <p:blipFill rotWithShape="1">
          <a:blip r:embed="rId3"/>
          <a:srcRect l="15656" t="18400" r="7222" b="3431"/>
          <a:stretch/>
        </p:blipFill>
        <p:spPr>
          <a:xfrm>
            <a:off x="5245584" y="1348401"/>
            <a:ext cx="6413015" cy="48716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331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615B-87C6-4AE0-A60D-A973AFF5414A}"/>
              </a:ext>
            </a:extLst>
          </p:cNvPr>
          <p:cNvSpPr>
            <a:spLocks noGrp="1"/>
          </p:cNvSpPr>
          <p:nvPr>
            <p:ph type="title"/>
          </p:nvPr>
        </p:nvSpPr>
        <p:spPr/>
        <p:txBody>
          <a:bodyPr/>
          <a:lstStyle/>
          <a:p>
            <a:r>
              <a:rPr lang="en-US" dirty="0"/>
              <a:t>Map Layout </a:t>
            </a:r>
            <a:endParaRPr lang="en-GB" dirty="0"/>
          </a:p>
        </p:txBody>
      </p:sp>
      <p:sp>
        <p:nvSpPr>
          <p:cNvPr id="3" name="Slide Number Placeholder 2">
            <a:extLst>
              <a:ext uri="{FF2B5EF4-FFF2-40B4-BE49-F238E27FC236}">
                <a16:creationId xmlns:a16="http://schemas.microsoft.com/office/drawing/2014/main" id="{B0659744-CE48-488B-BB6B-AA82DF8BFDE5}"/>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pic>
        <p:nvPicPr>
          <p:cNvPr id="9" name="Picture 8" descr="A picture containing text, whiteboard&#10;&#10;Description automatically generated">
            <a:extLst>
              <a:ext uri="{FF2B5EF4-FFF2-40B4-BE49-F238E27FC236}">
                <a16:creationId xmlns:a16="http://schemas.microsoft.com/office/drawing/2014/main" id="{E1974C7A-301D-445E-AABC-C896D96E2BAE}"/>
              </a:ext>
            </a:extLst>
          </p:cNvPr>
          <p:cNvPicPr>
            <a:picLocks noChangeAspect="1"/>
          </p:cNvPicPr>
          <p:nvPr/>
        </p:nvPicPr>
        <p:blipFill>
          <a:blip r:embed="rId2"/>
          <a:stretch>
            <a:fillRect/>
          </a:stretch>
        </p:blipFill>
        <p:spPr>
          <a:xfrm>
            <a:off x="212587" y="1373372"/>
            <a:ext cx="7861785" cy="51772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EDE0A440-A40F-45A0-89C8-5B0370C7AFF6}"/>
              </a:ext>
            </a:extLst>
          </p:cNvPr>
          <p:cNvSpPr txBox="1">
            <a:spLocks/>
          </p:cNvSpPr>
          <p:nvPr/>
        </p:nvSpPr>
        <p:spPr>
          <a:xfrm>
            <a:off x="8023377" y="586070"/>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dirty="0"/>
              <a:t>Main Actions &amp; Events</a:t>
            </a:r>
          </a:p>
        </p:txBody>
      </p:sp>
      <p:sp>
        <p:nvSpPr>
          <p:cNvPr id="14" name="TextBox 13">
            <a:extLst>
              <a:ext uri="{FF2B5EF4-FFF2-40B4-BE49-F238E27FC236}">
                <a16:creationId xmlns:a16="http://schemas.microsoft.com/office/drawing/2014/main" id="{BDB9A058-94EE-4463-8B75-4BAA7403C31B}"/>
              </a:ext>
            </a:extLst>
          </p:cNvPr>
          <p:cNvSpPr txBox="1"/>
          <p:nvPr/>
        </p:nvSpPr>
        <p:spPr>
          <a:xfrm>
            <a:off x="8195102" y="1361744"/>
            <a:ext cx="3877628" cy="4616648"/>
          </a:xfrm>
          <a:prstGeom prst="rect">
            <a:avLst/>
          </a:prstGeom>
          <a:noFill/>
        </p:spPr>
        <p:txBody>
          <a:bodyPr wrap="square" rtlCol="0">
            <a:spAutoFit/>
          </a:bodyPr>
          <a:lstStyle/>
          <a:p>
            <a:pPr marL="342900" indent="-342900">
              <a:buAutoNum type="arabicPeriod"/>
            </a:pPr>
            <a:r>
              <a:rPr lang="en-US" sz="1600" dirty="0">
                <a:solidFill>
                  <a:schemeClr val="bg1"/>
                </a:solidFill>
              </a:rPr>
              <a:t>Find battery for camera.</a:t>
            </a:r>
          </a:p>
          <a:p>
            <a:pPr marL="342900" indent="-342900">
              <a:buAutoNum type="arabicPeriod"/>
            </a:pPr>
            <a:r>
              <a:rPr lang="en-US" sz="1600" dirty="0">
                <a:solidFill>
                  <a:schemeClr val="bg1"/>
                </a:solidFill>
              </a:rPr>
              <a:t>Unlock office door.</a:t>
            </a:r>
          </a:p>
          <a:p>
            <a:pPr marL="342900" indent="-342900">
              <a:buAutoNum type="arabicPeriod"/>
            </a:pPr>
            <a:r>
              <a:rPr lang="en-US" sz="1600" dirty="0">
                <a:solidFill>
                  <a:schemeClr val="bg1"/>
                </a:solidFill>
              </a:rPr>
              <a:t>Light shut down near main gate.</a:t>
            </a:r>
          </a:p>
          <a:p>
            <a:pPr marL="342900" indent="-342900">
              <a:buAutoNum type="arabicPeriod"/>
            </a:pPr>
            <a:r>
              <a:rPr lang="en-US" sz="1600" dirty="0">
                <a:solidFill>
                  <a:schemeClr val="bg1"/>
                </a:solidFill>
              </a:rPr>
              <a:t>Robot chasing.</a:t>
            </a:r>
          </a:p>
          <a:p>
            <a:pPr marL="342900" indent="-342900">
              <a:buAutoNum type="arabicPeriod"/>
            </a:pPr>
            <a:r>
              <a:rPr lang="en-US" sz="1600" dirty="0">
                <a:solidFill>
                  <a:schemeClr val="bg1"/>
                </a:solidFill>
              </a:rPr>
              <a:t>Meet the engineer corpse.</a:t>
            </a:r>
          </a:p>
          <a:p>
            <a:pPr marL="342900" indent="-342900">
              <a:buAutoNum type="arabicPeriod"/>
            </a:pPr>
            <a:r>
              <a:rPr lang="en-US" sz="1600" dirty="0">
                <a:solidFill>
                  <a:schemeClr val="bg1"/>
                </a:solidFill>
              </a:rPr>
              <a:t>Get the overwrite circuit. &amp; </a:t>
            </a:r>
          </a:p>
          <a:p>
            <a:r>
              <a:rPr lang="en-US" sz="1600" dirty="0">
                <a:solidFill>
                  <a:schemeClr val="bg1"/>
                </a:solidFill>
              </a:rPr>
              <a:t>      read the note from the engineer.</a:t>
            </a:r>
          </a:p>
          <a:p>
            <a:pPr marL="342900" indent="-342900">
              <a:buAutoNum type="arabicPeriod" startAt="7"/>
            </a:pPr>
            <a:r>
              <a:rPr lang="en-GB" sz="1600" dirty="0">
                <a:solidFill>
                  <a:schemeClr val="bg1"/>
                </a:solidFill>
              </a:rPr>
              <a:t>Overwrite the robot in its control         room.</a:t>
            </a:r>
          </a:p>
          <a:p>
            <a:pPr marL="342900" indent="-342900">
              <a:buAutoNum type="arabicPeriod" startAt="7"/>
            </a:pPr>
            <a:r>
              <a:rPr lang="en-GB" sz="1600" dirty="0">
                <a:solidFill>
                  <a:schemeClr val="bg1"/>
                </a:solidFill>
              </a:rPr>
              <a:t>The robot smashes the power room door.</a:t>
            </a:r>
          </a:p>
          <a:p>
            <a:pPr marL="342900" indent="-342900">
              <a:buAutoNum type="arabicPeriod" startAt="7"/>
            </a:pPr>
            <a:r>
              <a:rPr lang="en-GB" sz="1600" dirty="0">
                <a:solidFill>
                  <a:schemeClr val="bg1"/>
                </a:solidFill>
              </a:rPr>
              <a:t> Use the power reboot switch.</a:t>
            </a:r>
          </a:p>
          <a:p>
            <a:pPr marL="342900" indent="-342900">
              <a:buAutoNum type="arabicPeriod" startAt="7"/>
            </a:pPr>
            <a:r>
              <a:rPr lang="en-GB" sz="1600" dirty="0">
                <a:solidFill>
                  <a:schemeClr val="bg1"/>
                </a:solidFill>
              </a:rPr>
              <a:t> Reboot timer starts.</a:t>
            </a:r>
          </a:p>
          <a:p>
            <a:pPr marL="342900" indent="-342900">
              <a:buAutoNum type="arabicPeriod" startAt="7"/>
            </a:pPr>
            <a:r>
              <a:rPr lang="en-GB" sz="1600" dirty="0">
                <a:solidFill>
                  <a:schemeClr val="bg1"/>
                </a:solidFill>
              </a:rPr>
              <a:t> Fire start to spread.</a:t>
            </a:r>
          </a:p>
          <a:p>
            <a:pPr marL="342900" indent="-342900">
              <a:buAutoNum type="arabicPeriod" startAt="7"/>
            </a:pPr>
            <a:r>
              <a:rPr lang="en-GB" sz="1600" dirty="0">
                <a:solidFill>
                  <a:schemeClr val="bg1"/>
                </a:solidFill>
              </a:rPr>
              <a:t> Escape from the fire to main gate.</a:t>
            </a:r>
          </a:p>
          <a:p>
            <a:pPr marL="342900" indent="-342900">
              <a:buAutoNum type="arabicPeriod" startAt="7"/>
            </a:pPr>
            <a:r>
              <a:rPr lang="en-GB" sz="1600" dirty="0">
                <a:solidFill>
                  <a:schemeClr val="bg1"/>
                </a:solidFill>
              </a:rPr>
              <a:t> Robot protect the reporter.</a:t>
            </a:r>
          </a:p>
          <a:p>
            <a:pPr marL="342900" indent="-342900">
              <a:buAutoNum type="arabicPeriod" startAt="7"/>
            </a:pPr>
            <a:r>
              <a:rPr lang="en-GB" sz="1600" dirty="0">
                <a:solidFill>
                  <a:schemeClr val="bg1"/>
                </a:solidFill>
              </a:rPr>
              <a:t> Reboot end &amp; the reporter escape through the main gate.</a:t>
            </a:r>
          </a:p>
        </p:txBody>
      </p:sp>
    </p:spTree>
    <p:extLst>
      <p:ext uri="{BB962C8B-B14F-4D97-AF65-F5344CB8AC3E}">
        <p14:creationId xmlns:p14="http://schemas.microsoft.com/office/powerpoint/2010/main" val="65614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3EF4-5E85-40B1-985F-56D54DB77B7E}"/>
              </a:ext>
            </a:extLst>
          </p:cNvPr>
          <p:cNvSpPr>
            <a:spLocks noGrp="1"/>
          </p:cNvSpPr>
          <p:nvPr>
            <p:ph type="title"/>
          </p:nvPr>
        </p:nvSpPr>
        <p:spPr/>
        <p:txBody>
          <a:bodyPr/>
          <a:lstStyle/>
          <a:p>
            <a:r>
              <a:rPr lang="en-US" dirty="0"/>
              <a:t>Story Meaning</a:t>
            </a:r>
            <a:endParaRPr lang="en-GB" dirty="0"/>
          </a:p>
        </p:txBody>
      </p:sp>
      <p:sp>
        <p:nvSpPr>
          <p:cNvPr id="3" name="Slide Number Placeholder 2">
            <a:extLst>
              <a:ext uri="{FF2B5EF4-FFF2-40B4-BE49-F238E27FC236}">
                <a16:creationId xmlns:a16="http://schemas.microsoft.com/office/drawing/2014/main" id="{99AE9D2E-5379-49DB-AC80-61B891FF33B5}"/>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a:extLst>
              <a:ext uri="{FF2B5EF4-FFF2-40B4-BE49-F238E27FC236}">
                <a16:creationId xmlns:a16="http://schemas.microsoft.com/office/drawing/2014/main" id="{4386B284-E718-4823-BD67-A36EC568816D}"/>
              </a:ext>
            </a:extLst>
          </p:cNvPr>
          <p:cNvSpPr>
            <a:spLocks noGrp="1"/>
          </p:cNvSpPr>
          <p:nvPr>
            <p:ph type="body" sz="quarter" idx="13"/>
          </p:nvPr>
        </p:nvSpPr>
        <p:spPr/>
        <p:txBody>
          <a:bodyPr/>
          <a:lstStyle/>
          <a:p>
            <a:r>
              <a:rPr lang="en-US" dirty="0"/>
              <a:t>Robot will become highly intelligent in the future.</a:t>
            </a:r>
          </a:p>
          <a:p>
            <a:r>
              <a:rPr lang="en-US" dirty="0"/>
              <a:t>Robot can be both dangerous and protective.</a:t>
            </a:r>
          </a:p>
          <a:p>
            <a:r>
              <a:rPr lang="en-GB" dirty="0"/>
              <a:t>Technology is progressing fast.</a:t>
            </a:r>
          </a:p>
        </p:txBody>
      </p:sp>
    </p:spTree>
    <p:extLst>
      <p:ext uri="{BB962C8B-B14F-4D97-AF65-F5344CB8AC3E}">
        <p14:creationId xmlns:p14="http://schemas.microsoft.com/office/powerpoint/2010/main" val="1043565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7533-7A92-4E39-9AC8-9585BDF6ABDB}"/>
              </a:ext>
            </a:extLst>
          </p:cNvPr>
          <p:cNvSpPr>
            <a:spLocks noGrp="1"/>
          </p:cNvSpPr>
          <p:nvPr>
            <p:ph type="title"/>
          </p:nvPr>
        </p:nvSpPr>
        <p:spPr/>
        <p:txBody>
          <a:bodyPr/>
          <a:lstStyle/>
          <a:p>
            <a:r>
              <a:rPr lang="en-US" dirty="0"/>
              <a:t>Game Genres</a:t>
            </a:r>
            <a:endParaRPr lang="en-GB" dirty="0"/>
          </a:p>
        </p:txBody>
      </p:sp>
      <p:sp>
        <p:nvSpPr>
          <p:cNvPr id="3" name="Slide Number Placeholder 2">
            <a:extLst>
              <a:ext uri="{FF2B5EF4-FFF2-40B4-BE49-F238E27FC236}">
                <a16:creationId xmlns:a16="http://schemas.microsoft.com/office/drawing/2014/main" id="{574D04CF-E409-4997-BF5E-B5CAF1C9FEE6}"/>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4" name="Text Placeholder 3">
            <a:extLst>
              <a:ext uri="{FF2B5EF4-FFF2-40B4-BE49-F238E27FC236}">
                <a16:creationId xmlns:a16="http://schemas.microsoft.com/office/drawing/2014/main" id="{857CA7C6-BA4D-4DED-951A-CA507E73EB62}"/>
              </a:ext>
            </a:extLst>
          </p:cNvPr>
          <p:cNvSpPr>
            <a:spLocks noGrp="1"/>
          </p:cNvSpPr>
          <p:nvPr>
            <p:ph type="body" sz="quarter" idx="13"/>
          </p:nvPr>
        </p:nvSpPr>
        <p:spPr/>
        <p:txBody>
          <a:bodyPr/>
          <a:lstStyle/>
          <a:p>
            <a:r>
              <a:rPr lang="en-US" dirty="0"/>
              <a:t>Puzzle</a:t>
            </a:r>
          </a:p>
          <a:p>
            <a:r>
              <a:rPr lang="en-US" dirty="0"/>
              <a:t>Escape</a:t>
            </a:r>
          </a:p>
          <a:p>
            <a:r>
              <a:rPr lang="en-GB" dirty="0"/>
              <a:t>Thriller </a:t>
            </a:r>
          </a:p>
        </p:txBody>
      </p:sp>
    </p:spTree>
    <p:extLst>
      <p:ext uri="{BB962C8B-B14F-4D97-AF65-F5344CB8AC3E}">
        <p14:creationId xmlns:p14="http://schemas.microsoft.com/office/powerpoint/2010/main" val="3292420858"/>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1281</TotalTime>
  <Words>316</Words>
  <Application>Microsoft Office PowerPoint</Application>
  <PresentationFormat>Widescreen</PresentationFormat>
  <Paragraphs>55</Paragraphs>
  <Slides>11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Trade Gothic LT Pro</vt:lpstr>
      <vt:lpstr>Arial</vt:lpstr>
      <vt:lpstr>Calibri</vt:lpstr>
      <vt:lpstr>Trebuchet MS</vt:lpstr>
      <vt:lpstr>Office Theme</vt:lpstr>
      <vt:lpstr>The Last Capture</vt:lpstr>
      <vt:lpstr>Client – Web Summit</vt:lpstr>
      <vt:lpstr>Project Visual Research</vt:lpstr>
      <vt:lpstr>PowerPoint Presentation</vt:lpstr>
      <vt:lpstr>Story</vt:lpstr>
      <vt:lpstr>Map Sketch Idea 1 &amp; 2</vt:lpstr>
      <vt:lpstr>Map Layout </vt:lpstr>
      <vt:lpstr>Story Meaning</vt:lpstr>
      <vt:lpstr>Game Genres</vt:lpstr>
      <vt:lpstr>Gameplay Mechanics</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Zhang Leo</dc:creator>
  <cp:lastModifiedBy>Zhang Leo</cp:lastModifiedBy>
  <cp:revision>18</cp:revision>
  <dcterms:created xsi:type="dcterms:W3CDTF">2021-10-19T12:36:38Z</dcterms:created>
  <dcterms:modified xsi:type="dcterms:W3CDTF">2021-10-20T10:00:20Z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